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425" r:id="rId10"/>
    <p:sldId id="342" r:id="rId11"/>
    <p:sldId id="520" r:id="rId12"/>
    <p:sldId id="263" r:id="rId13"/>
    <p:sldId id="264" r:id="rId14"/>
    <p:sldId id="556" r:id="rId15"/>
    <p:sldId id="266" r:id="rId16"/>
    <p:sldId id="559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5" r:id="rId25"/>
    <p:sldId id="276" r:id="rId26"/>
    <p:sldId id="277" r:id="rId27"/>
    <p:sldId id="278" r:id="rId28"/>
    <p:sldId id="279" r:id="rId29"/>
    <p:sldId id="555" r:id="rId30"/>
    <p:sldId id="282" r:id="rId31"/>
    <p:sldId id="283" r:id="rId32"/>
    <p:sldId id="284" r:id="rId33"/>
    <p:sldId id="285" r:id="rId34"/>
    <p:sldId id="286" r:id="rId35"/>
    <p:sldId id="557" r:id="rId36"/>
    <p:sldId id="289" r:id="rId37"/>
    <p:sldId id="290" r:id="rId38"/>
    <p:sldId id="291" r:id="rId39"/>
    <p:sldId id="292" r:id="rId40"/>
    <p:sldId id="558" r:id="rId41"/>
    <p:sldId id="526" r:id="rId42"/>
    <p:sldId id="492" r:id="rId43"/>
    <p:sldId id="295" r:id="rId44"/>
    <p:sldId id="302" r:id="rId45"/>
    <p:sldId id="335" r:id="rId46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F9FC"/>
    <a:srgbClr val="FFD437"/>
    <a:srgbClr val="FFD966"/>
    <a:srgbClr val="0000FF"/>
    <a:srgbClr val="FF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578"/>
    <p:restoredTop sz="97030"/>
  </p:normalViewPr>
  <p:slideViewPr>
    <p:cSldViewPr>
      <p:cViewPr varScale="1">
        <p:scale>
          <a:sx n="165" d="100"/>
          <a:sy n="165" d="100"/>
        </p:scale>
        <p:origin x="120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a117b1dc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2ca117b1dc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a117b1dc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2ca117b1dc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31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297d5cd3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d297d5cd3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a117b1dc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ca117b1dc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a117b1dc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ca117b1dc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a117b1dc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2ca117b1dc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a117b1dc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ca117b1dc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a117b1dc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ca117b1dc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a117b1dc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ca117b1dc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297d5cd37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d297d5cd37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a117b1dc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2ca117b1dc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a117b1dc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ca117b1dc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a117b1dc8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2ca117b1dc8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a7005655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ca7005655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380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a7005655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2ca7005655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c484e9b7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2cc484e9b7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c484e9b7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2cc484e9b7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c485b779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cc485b779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cb3f1b93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2ccb3f1b93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981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a7005655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2ca7005655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cb3f1b93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2ccb3f1b93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ccb3f1b93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ccb3f1b93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cb3f1b93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ccb3f1b93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399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06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a117b1d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ca117b1d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117b1dc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ca117b1dc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297d5cd3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d297d5cd3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92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hyperlink" Target="https://eponym.ru/Article/2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hyperlink" Target="https://habr.com/ru/companies/otus/articles/651895/" TargetMode="External"/><Relationship Id="rId4" Type="http://schemas.openxmlformats.org/officeDocument/2006/relationships/hyperlink" Target="https://habr.com/ru/companies/otus/articles/721026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s.readthedocs.io/en/stable/auto_examples/classification/plot_tsbf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59796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sfel.readthedocs.io/en/latest/" TargetMode="External"/><Relationship Id="rId13" Type="http://schemas.openxmlformats.org/officeDocument/2006/relationships/hyperlink" Target="https://colab.research.google.com/drive/1NQyKNTDp6cigmfpArqxt1aKlpb6iJnVM?usp=sharing" TargetMode="External"/><Relationship Id="rId3" Type="http://schemas.openxmlformats.org/officeDocument/2006/relationships/hyperlink" Target="https://colab.research.google.com/drive/1wwOqsy1Zs_jbJVRs-T1qZPyDyOXJsQSt?usp=sharing" TargetMode="External"/><Relationship Id="rId7" Type="http://schemas.openxmlformats.org/officeDocument/2006/relationships/hyperlink" Target="https://www.kaggle.com/code/faressayah/signal-processing-with-python" TargetMode="External"/><Relationship Id="rId12" Type="http://schemas.openxmlformats.org/officeDocument/2006/relationships/hyperlink" Target="https://colab.research.google.com/drive/1Iqo8NdS8PDHavMGfVWx2EM14J8S-1Ps1?usp=sharin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olab.research.google.com/drive/1715y9Zg5F_VA6XR3gkiuEVY2KdkViDXi?usp=sharing" TargetMode="External"/><Relationship Id="rId11" Type="http://schemas.openxmlformats.org/officeDocument/2006/relationships/hyperlink" Target="https://drive.google.com/file/d/1hZMMq1gHN8EFQG6GF2uKuTgye0HdeHvO/view?usp=sharing" TargetMode="External"/><Relationship Id="rId5" Type="http://schemas.openxmlformats.org/officeDocument/2006/relationships/hyperlink" Target="https://colab.research.google.com/drive/1fhxxoneFhMC6FiQKoyvXIa8u6TkqCT0-?usp=sharing" TargetMode="External"/><Relationship Id="rId10" Type="http://schemas.openxmlformats.org/officeDocument/2006/relationships/hyperlink" Target="https://otus.ru/nest/post/1024/" TargetMode="External"/><Relationship Id="rId4" Type="http://schemas.openxmlformats.org/officeDocument/2006/relationships/hyperlink" Target="https://colab.research.google.com/drive/1c1GRHvGCy0eossmYmF2O_HLyWKMBY6eE?usp=sharing" TargetMode="External"/><Relationship Id="rId9" Type="http://schemas.openxmlformats.org/officeDocument/2006/relationships/hyperlink" Target="https://www.kaggle.com/datasets/sripaadsrinivasan/audio-mnist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276350"/>
            <a:ext cx="7516726" cy="3045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z="2400" spc="-10" dirty="0">
                <a:solidFill>
                  <a:srgbClr val="FFFFFF"/>
                </a:solidFill>
              </a:rPr>
              <a:t>Анализ временных рядов. </a:t>
            </a:r>
            <a:br>
              <a:rPr lang="en-US" sz="2400" spc="-10" dirty="0">
                <a:solidFill>
                  <a:srgbClr val="FFFFFF"/>
                </a:solidFill>
              </a:rPr>
            </a:br>
            <a:br>
              <a:rPr lang="ru-RU" sz="2400" spc="-10" dirty="0">
                <a:solidFill>
                  <a:srgbClr val="FFFFFF"/>
                </a:solidFill>
              </a:rPr>
            </a:br>
            <a:r>
              <a:rPr lang="ru-RU" sz="2400" spc="-10" dirty="0">
                <a:solidFill>
                  <a:srgbClr val="FFFFFF"/>
                </a:solidFill>
              </a:rPr>
              <a:t>Часть 2: Извлечение признаков и применение моделей машинного обучения. Автоматическое прогнозирование</a:t>
            </a:r>
            <a:endParaRPr lang="en-US" sz="2400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Временные ряды и </a:t>
            </a:r>
            <a:br>
              <a:rPr lang="en-US" dirty="0"/>
            </a:br>
            <a:r>
              <a:rPr lang="en-US" dirty="0"/>
              <a:t>signal processing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C688C-765D-AD49-B23A-17F33844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83F98-9383-324A-AC33-C024B23B6F66}"/>
              </a:ext>
            </a:extLst>
          </p:cNvPr>
          <p:cNvSpPr txBox="1"/>
          <p:nvPr/>
        </p:nvSpPr>
        <p:spPr>
          <a:xfrm>
            <a:off x="609600" y="1199504"/>
            <a:ext cx="533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Временные ряды можно рассматривать как подмножество сигналов, а извлечение признаков из временных рядов можно осуществлять при помощи методов </a:t>
            </a:r>
            <a:r>
              <a:rPr lang="ru-RU" b="1" dirty="0"/>
              <a:t>теории сигналов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Обработка сигналов - это область науки, которая включает в себя преобразование сигнала из временной области в частотную и наоборот, сглаживание сигнала, отделение шума от сигнала, т.е. фильтрацию, извлечение информации из сигнала.</a:t>
            </a:r>
          </a:p>
        </p:txBody>
      </p:sp>
      <p:pic>
        <p:nvPicPr>
          <p:cNvPr id="7" name="Google Shape;155;g2bc7ab72ca1_0_129">
            <a:extLst>
              <a:ext uri="{FF2B5EF4-FFF2-40B4-BE49-F238E27FC236}">
                <a16:creationId xmlns:a16="http://schemas.microsoft.com/office/drawing/2014/main" id="{5B838153-3078-9D46-AB53-6A21130C5A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000" y="1047750"/>
            <a:ext cx="2312526" cy="32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82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a117b1dc8_0_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Основы</a:t>
            </a:r>
            <a:endParaRPr/>
          </a:p>
        </p:txBody>
      </p:sp>
      <p:sp>
        <p:nvSpPr>
          <p:cNvPr id="161" name="Google Shape;161;g2ca117b1dc8_0_2"/>
          <p:cNvSpPr txBox="1"/>
          <p:nvPr/>
        </p:nvSpPr>
        <p:spPr>
          <a:xfrm>
            <a:off x="500550" y="1045350"/>
            <a:ext cx="8195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Все сигналы по способу представления можно разделить на группы: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аналоговые — описываются непрерывными во времени функциями,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дискретные — прерываются во времени с шагом заданным дискретизации,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квантованные — имеют набор конечных уровней (как правило, по амплитуде),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цифровые — комбинация свойств дискретных и квантованных сигналов.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/>
          </a:p>
        </p:txBody>
      </p:sp>
      <p:pic>
        <p:nvPicPr>
          <p:cNvPr id="162" name="Google Shape;162;g2ca117b1dc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5" y="2546250"/>
            <a:ext cx="7760650" cy="19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a117b1dc8_0_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/>
              <a:t>Разложение в ряд Фурье</a:t>
            </a:r>
            <a:endParaRPr dirty="0"/>
          </a:p>
        </p:txBody>
      </p:sp>
      <p:pic>
        <p:nvPicPr>
          <p:cNvPr id="168" name="Google Shape;168;g2ca117b1dc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123150"/>
            <a:ext cx="3954850" cy="8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ca117b1dc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979846"/>
            <a:ext cx="4323626" cy="14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ca117b1dc8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42" y="3600411"/>
            <a:ext cx="2230101" cy="91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ca117b1dc8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8555" y="3543338"/>
            <a:ext cx="2740400" cy="10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ca117b1dc8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9393" y="3516326"/>
            <a:ext cx="2444258" cy="9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ca117b1dc8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336" y="547175"/>
            <a:ext cx="1806625" cy="22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ca117b1dc8_0_23"/>
          <p:cNvSpPr txBox="1"/>
          <p:nvPr/>
        </p:nvSpPr>
        <p:spPr>
          <a:xfrm>
            <a:off x="5783650" y="283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9"/>
              </a:rPr>
              <a:t>Жан-Батист Жозеф Фурье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297d5cd37_3_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Периодический сигнал</a:t>
            </a:r>
            <a:endParaRPr/>
          </a:p>
        </p:txBody>
      </p:sp>
      <p:pic>
        <p:nvPicPr>
          <p:cNvPr id="180" name="Google Shape;180;g2d297d5cd37_3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0" y="994500"/>
            <a:ext cx="4862249" cy="1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d297d5cd37_3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50" y="2627250"/>
            <a:ext cx="7903901" cy="18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d297d5cd37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574" y="854400"/>
            <a:ext cx="2177575" cy="22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a117b1dc8_0_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Преобразование Фурье</a:t>
            </a:r>
            <a:endParaRPr/>
          </a:p>
        </p:txBody>
      </p:sp>
      <p:pic>
        <p:nvPicPr>
          <p:cNvPr id="188" name="Google Shape;188;g2ca117b1dc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001" y="3103835"/>
            <a:ext cx="2014358" cy="15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ca117b1dc8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25" y="3237950"/>
            <a:ext cx="2691751" cy="14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ca117b1dc8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525" y="3156575"/>
            <a:ext cx="2980225" cy="16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ca117b1dc8_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999" y="1544900"/>
            <a:ext cx="2398050" cy="13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ca117b1dc8_0_41"/>
          <p:cNvSpPr txBox="1"/>
          <p:nvPr/>
        </p:nvSpPr>
        <p:spPr>
          <a:xfrm>
            <a:off x="3233100" y="1625938"/>
            <a:ext cx="1143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СПЕКТР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СИГНАЛ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3" name="Google Shape;193;g2ca117b1dc8_0_41"/>
          <p:cNvSpPr/>
          <p:nvPr/>
        </p:nvSpPr>
        <p:spPr>
          <a:xfrm>
            <a:off x="3646900" y="2040725"/>
            <a:ext cx="195900" cy="3441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g2ca117b1dc8_0_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4025" y="1468188"/>
            <a:ext cx="3568542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ca117b1dc8_0_41"/>
          <p:cNvSpPr txBox="1"/>
          <p:nvPr/>
        </p:nvSpPr>
        <p:spPr>
          <a:xfrm>
            <a:off x="500550" y="973700"/>
            <a:ext cx="84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позволяет представить любую функцию в виде набора гармонических сигналов!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a117b1dc8_0_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Преобразование Фурье</a:t>
            </a:r>
            <a:endParaRPr/>
          </a:p>
        </p:txBody>
      </p:sp>
      <p:pic>
        <p:nvPicPr>
          <p:cNvPr id="190" name="Google Shape;190;g2ca117b1dc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76350"/>
            <a:ext cx="6096000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89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297d5cd37_3_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Свойства преобразования Фурье</a:t>
            </a:r>
            <a:endParaRPr/>
          </a:p>
        </p:txBody>
      </p:sp>
      <p:sp>
        <p:nvSpPr>
          <p:cNvPr id="201" name="Google Shape;201;g2d297d5cd37_3_5"/>
          <p:cNvSpPr txBox="1"/>
          <p:nvPr/>
        </p:nvSpPr>
        <p:spPr>
          <a:xfrm>
            <a:off x="500550" y="973700"/>
            <a:ext cx="84369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ru-RU" sz="1400" dirty="0">
                <a:solidFill>
                  <a:schemeClr val="dk1"/>
                </a:solidFill>
              </a:rPr>
              <a:t>Линейность. Если мы берем какую-то линейную комбинацию функций, то преобразование Фурье этой комбинации будет такой же линейной комбинацией образов Фурье этих функций.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444500" lvl="0" indent="-347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Независимость амплитудного спектра от сдвига сигнала по времени.</a:t>
            </a:r>
            <a:endParaRPr sz="1400" dirty="0">
              <a:solidFill>
                <a:schemeClr val="dk1"/>
              </a:solidFill>
            </a:endParaRP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Растяжение (сжатие) исходной функции по оси времени (</a:t>
            </a:r>
            <a:r>
              <a:rPr lang="ru-RU" sz="1400" dirty="0" err="1">
                <a:solidFill>
                  <a:schemeClr val="dk1"/>
                </a:solidFill>
              </a:rPr>
              <a:t>x</a:t>
            </a:r>
            <a:r>
              <a:rPr lang="ru-RU" sz="1400" dirty="0">
                <a:solidFill>
                  <a:schemeClr val="dk1"/>
                </a:solidFill>
              </a:rPr>
              <a:t>) обратно пропорционально сжимает (растягивает) её </a:t>
            </a:r>
            <a:r>
              <a:rPr lang="ru-RU" sz="1400" dirty="0" err="1">
                <a:solidFill>
                  <a:schemeClr val="dk1"/>
                </a:solidFill>
              </a:rPr>
              <a:t>фурье</a:t>
            </a:r>
            <a:r>
              <a:rPr lang="ru-RU" sz="1400" dirty="0">
                <a:solidFill>
                  <a:schemeClr val="dk1"/>
                </a:solidFill>
              </a:rPr>
              <a:t>-образ по шкале частот (</a:t>
            </a:r>
            <a:r>
              <a:rPr lang="ru-RU" sz="1400" dirty="0" err="1">
                <a:solidFill>
                  <a:schemeClr val="dk1"/>
                </a:solidFill>
              </a:rPr>
              <a:t>w</a:t>
            </a:r>
            <a:r>
              <a:rPr lang="ru-RU" sz="1400" dirty="0">
                <a:solidFill>
                  <a:schemeClr val="dk1"/>
                </a:solidFill>
              </a:rPr>
              <a:t>).</a:t>
            </a:r>
            <a:endParaRPr sz="1400" dirty="0">
              <a:solidFill>
                <a:schemeClr val="dk1"/>
              </a:solidFill>
            </a:endParaRP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ПФ позволяют свести свертку функций к поточечному перемножению их </a:t>
            </a:r>
            <a:r>
              <a:rPr lang="ru-RU" sz="1400" dirty="0" err="1">
                <a:solidFill>
                  <a:schemeClr val="dk1"/>
                </a:solidFill>
              </a:rPr>
              <a:t>фурье</a:t>
            </a:r>
            <a:r>
              <a:rPr lang="ru-RU" sz="1400" dirty="0">
                <a:solidFill>
                  <a:schemeClr val="dk1"/>
                </a:solidFill>
              </a:rPr>
              <a:t>-образов и наоборот —</a:t>
            </a: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…поточечное перемножение функций к свертке их </a:t>
            </a:r>
            <a:r>
              <a:rPr lang="ru-RU" sz="1400" dirty="0" err="1">
                <a:solidFill>
                  <a:schemeClr val="dk1"/>
                </a:solidFill>
              </a:rPr>
              <a:t>фурье</a:t>
            </a:r>
            <a:r>
              <a:rPr lang="ru-RU" sz="1400" dirty="0">
                <a:solidFill>
                  <a:schemeClr val="dk1"/>
                </a:solidFill>
              </a:rPr>
              <a:t>-образов. </a:t>
            </a: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Симметрия </a:t>
            </a:r>
            <a:r>
              <a:rPr lang="ru-RU" sz="1400" dirty="0" err="1">
                <a:solidFill>
                  <a:schemeClr val="dk1"/>
                </a:solidFill>
              </a:rPr>
              <a:t>фурье</a:t>
            </a:r>
            <a:r>
              <a:rPr lang="ru-RU" sz="1400" dirty="0">
                <a:solidFill>
                  <a:schemeClr val="dk1"/>
                </a:solidFill>
              </a:rPr>
              <a:t>-образов.</a:t>
            </a:r>
            <a:endParaRPr sz="1400" dirty="0">
              <a:solidFill>
                <a:schemeClr val="dk1"/>
              </a:solidFill>
            </a:endParaRPr>
          </a:p>
          <a:p>
            <a:pPr marL="444500" indent="-347663">
              <a:buClr>
                <a:schemeClr val="dk1"/>
              </a:buClr>
              <a:buSzPts val="1400"/>
              <a:buFont typeface="+mj-lt"/>
              <a:buAutoNum type="arabicParenR" startAt="2"/>
            </a:pPr>
            <a:r>
              <a:rPr lang="ru-RU" sz="1400" dirty="0">
                <a:solidFill>
                  <a:schemeClr val="dk1"/>
                </a:solidFill>
              </a:rPr>
              <a:t>ПФ сохраняет “энергию” сигнала. Оно осмысленно только для сигналов конечной продолжительности, энергия которых конечна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1C208B-C49D-DD45-85C4-2770F879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581150"/>
            <a:ext cx="4419600" cy="13734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a117b1dc8_0_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Преобразование Фурье</a:t>
            </a:r>
            <a:endParaRPr/>
          </a:p>
        </p:txBody>
      </p:sp>
      <p:sp>
        <p:nvSpPr>
          <p:cNvPr id="208" name="Google Shape;208;g2ca117b1dc8_0_60"/>
          <p:cNvSpPr txBox="1"/>
          <p:nvPr/>
        </p:nvSpPr>
        <p:spPr>
          <a:xfrm>
            <a:off x="493390" y="1426624"/>
            <a:ext cx="38775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Полученный спектр частот - </a:t>
            </a:r>
            <a:r>
              <a:rPr lang="ru-RU" sz="1400" b="1" dirty="0"/>
              <a:t>отличные характеристики временного ряда</a:t>
            </a:r>
            <a:r>
              <a:rPr lang="ru-RU" sz="1400" dirty="0"/>
              <a:t>, которые можно использовать в качестве признаков.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сигнал сложной формы во временной области имеет набор комплексных отсчетов в частотной области, которые называются </a:t>
            </a:r>
            <a:r>
              <a:rPr lang="ru-RU" sz="1400" b="1" dirty="0"/>
              <a:t>гармоники</a:t>
            </a:r>
            <a:r>
              <a:rPr lang="ru-RU" sz="1400" dirty="0"/>
              <a:t>. Эти отсчеты выражают амплитуду и фазу гармонического воздействия на определенной частоте. Чем больше набор гармоник в частотной области, тем точнее представляется сигнал сложной формы.</a:t>
            </a:r>
            <a:endParaRPr sz="1400" dirty="0"/>
          </a:p>
        </p:txBody>
      </p:sp>
      <p:pic>
        <p:nvPicPr>
          <p:cNvPr id="209" name="Google Shape;209;g2ca117b1dc8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400" y="1367575"/>
            <a:ext cx="4443099" cy="285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a117b1dc8_0_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Дискретное преобразование Фурье</a:t>
            </a:r>
            <a:endParaRPr/>
          </a:p>
        </p:txBody>
      </p:sp>
      <p:sp>
        <p:nvSpPr>
          <p:cNvPr id="215" name="Google Shape;215;g2ca117b1dc8_0_81"/>
          <p:cNvSpPr txBox="1"/>
          <p:nvPr/>
        </p:nvSpPr>
        <p:spPr>
          <a:xfrm>
            <a:off x="426300" y="2373541"/>
            <a:ext cx="82914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</a:rPr>
              <a:t>Однако! Временной ряд зачастую НЕ является непрерывным сигналом: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</a:rPr>
              <a:t>Особенности спектров дискретных сигналов: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</a:rPr>
              <a:t>1. Спектральная плотность дискретного сигнала – периодическая функция с периодом, равным частоте дискретизации.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</a:rPr>
              <a:t>2. Если дискретная последовательность вещественная, то модуль спектральной плотности такой последовательности есть четная функция, а аргумент – нечетная функция частоты.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chemeClr val="dk1"/>
                </a:solidFill>
              </a:rPr>
              <a:t>Быстрое преобразование Фурье (БПФ, FFT) </a:t>
            </a:r>
            <a:r>
              <a:rPr lang="ru-RU" sz="1400" dirty="0">
                <a:solidFill>
                  <a:schemeClr val="dk1"/>
                </a:solidFill>
              </a:rPr>
              <a:t>— алгоритм ускоренного вычисления дискретного преобразования Фурье, позволяющий получить результат за меньшее время (за счет свойств симметрии ДПФ - Алгоритм Кули-</a:t>
            </a:r>
            <a:r>
              <a:rPr lang="ru-RU" sz="1400" dirty="0" err="1">
                <a:solidFill>
                  <a:schemeClr val="dk1"/>
                </a:solidFill>
              </a:rPr>
              <a:t>Тьюки</a:t>
            </a:r>
            <a:r>
              <a:rPr lang="ru-RU" sz="1400" dirty="0">
                <a:solidFill>
                  <a:schemeClr val="dk1"/>
                </a:solidFill>
              </a:rPr>
              <a:t>). Эффективность алгоритма БПФ и количество выполняемых операций линейно зависит от длины последовательности </a:t>
            </a:r>
            <a:r>
              <a:rPr lang="ru-RU" sz="1400" dirty="0" err="1">
                <a:solidFill>
                  <a:schemeClr val="dk1"/>
                </a:solidFill>
              </a:rPr>
              <a:t>N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16" name="Google Shape;216;g2ca117b1dc8_0_81"/>
          <p:cNvSpPr txBox="1"/>
          <p:nvPr/>
        </p:nvSpPr>
        <p:spPr>
          <a:xfrm>
            <a:off x="2286000" y="1902061"/>
            <a:ext cx="50198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</a:rPr>
              <a:t>СПЕКТР	</a:t>
            </a:r>
            <a:r>
              <a:rPr lang="en-US" sz="1800" dirty="0">
                <a:solidFill>
                  <a:schemeClr val="dk1"/>
                </a:solidFill>
              </a:rPr>
              <a:t>	</a:t>
            </a:r>
            <a:r>
              <a:rPr lang="ru-RU" sz="1800" dirty="0">
                <a:solidFill>
                  <a:schemeClr val="dk1"/>
                </a:solidFill>
              </a:rPr>
              <a:t>	</a:t>
            </a:r>
            <a:r>
              <a:rPr lang="en-US" sz="1800" dirty="0">
                <a:solidFill>
                  <a:schemeClr val="dk1"/>
                </a:solidFill>
              </a:rPr>
              <a:t>         </a:t>
            </a:r>
            <a:r>
              <a:rPr lang="ru-RU" sz="1800" dirty="0">
                <a:solidFill>
                  <a:schemeClr val="dk1"/>
                </a:solidFill>
              </a:rPr>
              <a:t>СИГНАЛ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17" name="Google Shape;217;g2ca117b1dc8_0_81"/>
          <p:cNvSpPr/>
          <p:nvPr/>
        </p:nvSpPr>
        <p:spPr>
          <a:xfrm rot="-5400000">
            <a:off x="4331950" y="1960828"/>
            <a:ext cx="195900" cy="3441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g2ca117b1dc8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97" y="1038358"/>
            <a:ext cx="5396280" cy="8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a117b1dc8_0_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Теорема Котельникова</a:t>
            </a:r>
            <a:endParaRPr/>
          </a:p>
        </p:txBody>
      </p:sp>
      <p:sp>
        <p:nvSpPr>
          <p:cNvPr id="224" name="Google Shape;224;g2ca117b1dc8_0_9"/>
          <p:cNvSpPr txBox="1"/>
          <p:nvPr/>
        </p:nvSpPr>
        <p:spPr>
          <a:xfrm>
            <a:off x="500550" y="1045350"/>
            <a:ext cx="698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 dirty="0"/>
              <a:t>Для правильного восстановления аналогового сигнала из цифрового без искажений и потерь используется теорема отсчетов, известная как </a:t>
            </a:r>
            <a:r>
              <a:rPr lang="ru-RU" sz="1600" b="1" dirty="0"/>
              <a:t>Теорема Котельникова</a:t>
            </a:r>
            <a:endParaRPr sz="16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1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 b="1" dirty="0"/>
              <a:t>Любой непрерывный сигнал с ограниченным спектром может быть восстановлен однозначно и без потерь по своим дискретным отсчетам, взятым с частотой строго больше удвоенной верхней частоты спектра непрерывного сигнала.</a:t>
            </a:r>
            <a:endParaRPr sz="1600" b="1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dirty="0"/>
          </a:p>
        </p:txBody>
      </p:sp>
      <p:pic>
        <p:nvPicPr>
          <p:cNvPr id="225" name="Google Shape;225;g2ca117b1dc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425" y="1096975"/>
            <a:ext cx="1300600" cy="194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ca117b1dc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100" y="3366725"/>
            <a:ext cx="461010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ca117b1dc8_0_9"/>
          <p:cNvSpPr txBox="1"/>
          <p:nvPr/>
        </p:nvSpPr>
        <p:spPr>
          <a:xfrm>
            <a:off x="7333375" y="3100675"/>
            <a:ext cx="1496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Владимир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Александрович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Котельников</a:t>
            </a: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a117b1dc8_0_10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Спектральная плотность мощности (PSD)</a:t>
            </a:r>
            <a:endParaRPr/>
          </a:p>
        </p:txBody>
      </p:sp>
      <p:pic>
        <p:nvPicPr>
          <p:cNvPr id="233" name="Google Shape;233;g2ca117b1dc8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849" y="1587600"/>
            <a:ext cx="3339200" cy="31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ca117b1dc8_0_101"/>
          <p:cNvSpPr txBox="1"/>
          <p:nvPr/>
        </p:nvSpPr>
        <p:spPr>
          <a:xfrm>
            <a:off x="559050" y="935625"/>
            <a:ext cx="47454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БПФ входного сигнала из </a:t>
            </a:r>
            <a:r>
              <a:rPr lang="ru-RU" sz="1400" dirty="0" err="1"/>
              <a:t>N</a:t>
            </a:r>
            <a:r>
              <a:rPr lang="ru-RU" sz="1400" dirty="0"/>
              <a:t> точек вернет вектор из </a:t>
            </a:r>
            <a:r>
              <a:rPr lang="ru-RU" sz="1400" dirty="0" err="1"/>
              <a:t>N</a:t>
            </a:r>
            <a:r>
              <a:rPr lang="ru-RU" sz="1400" dirty="0"/>
              <a:t> точек. Первая половина этого вектора (</a:t>
            </a:r>
            <a:r>
              <a:rPr lang="ru-RU" sz="1400" dirty="0" err="1"/>
              <a:t>N</a:t>
            </a:r>
            <a:r>
              <a:rPr lang="ru-RU" sz="1400" dirty="0"/>
              <a:t> / 2 точки) содержит полезные значения частотного спектра от 0 Гц до частоты Найквиста </a:t>
            </a:r>
            <a:r>
              <a:rPr lang="ru-RU" sz="1400" dirty="0" err="1"/>
              <a:t>f</a:t>
            </a:r>
            <a:r>
              <a:rPr lang="ru-RU" sz="1400" baseline="-25000" dirty="0" err="1"/>
              <a:t>D</a:t>
            </a:r>
            <a:r>
              <a:rPr lang="ru-RU" sz="1400" dirty="0"/>
              <a:t> / 2. Вторая половина содержит комплексное сопряжение и может быть проигнорирована, поскольку она не предоставляет никакой полезной информации.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Спектральная плотность мощности </a:t>
            </a:r>
            <a:r>
              <a:rPr lang="ru-RU" sz="1400" dirty="0"/>
              <a:t> в дополнение к БПФ также учитывает распределение мощности на каждой частоте</a:t>
            </a:r>
            <a:endParaRPr sz="1400" dirty="0"/>
          </a:p>
        </p:txBody>
      </p:sp>
      <p:pic>
        <p:nvPicPr>
          <p:cNvPr id="235" name="Google Shape;235;g2ca117b1dc8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950" y="3106650"/>
            <a:ext cx="2743800" cy="1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ca117b1dc8_0_101"/>
          <p:cNvSpPr txBox="1"/>
          <p:nvPr/>
        </p:nvSpPr>
        <p:spPr>
          <a:xfrm>
            <a:off x="583650" y="3190988"/>
            <a:ext cx="2010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/>
              <a:t>Децимация </a:t>
            </a:r>
            <a:r>
              <a:rPr lang="ru-RU" sz="1400" dirty="0"/>
              <a:t>(прореживание) – понижение частоты дискретизации. </a:t>
            </a:r>
            <a:r>
              <a:rPr lang="ru-RU" sz="1400" b="1" dirty="0"/>
              <a:t>Интерполяция</a:t>
            </a:r>
            <a:r>
              <a:rPr lang="ru-RU" sz="1400" dirty="0"/>
              <a:t> – повышение частоты дискретизации.</a:t>
            </a: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a117b1dc8_0_1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Случайные сигналы и шум</a:t>
            </a:r>
            <a:endParaRPr/>
          </a:p>
        </p:txBody>
      </p:sp>
      <p:sp>
        <p:nvSpPr>
          <p:cNvPr id="242" name="Google Shape;242;g2ca117b1dc8_0_115"/>
          <p:cNvSpPr txBox="1"/>
          <p:nvPr/>
        </p:nvSpPr>
        <p:spPr>
          <a:xfrm>
            <a:off x="476850" y="954150"/>
            <a:ext cx="8190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Случайным сигналом называют функцию времени, значения которой заранее неизвестны и могут быть предсказаны лишь с некоторой вероятностью. К основным характеристикам случайных сигналов относятся: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закон распределения (относительное время пребывания значения сигнала в определенном интервале),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спектральное распределение мощности сигнала.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СИГНАЛ = ИНФОРМАЦИОННЫЙ СИГНАЛ + ШУМ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43" name="Google Shape;243;g2ca117b1dc8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25" y="2947250"/>
            <a:ext cx="4670575" cy="16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ca117b1dc8_0_115"/>
          <p:cNvSpPr txBox="1"/>
          <p:nvPr/>
        </p:nvSpPr>
        <p:spPr>
          <a:xfrm>
            <a:off x="6297500" y="2647350"/>
            <a:ext cx="26775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Аддитивный белый гауссов шум: спектральная плотность такого шума равномерно (одинаково) распределена на всех частотах, а значения шума во временной области распределены нормально (</a:t>
            </a:r>
            <a:r>
              <a:rPr lang="ru-RU" sz="1400" dirty="0" err="1"/>
              <a:t>Гауссовский</a:t>
            </a:r>
            <a:r>
              <a:rPr lang="ru-RU" sz="1400" dirty="0"/>
              <a:t> закон распределения)</a:t>
            </a: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a117b1dc8_0_1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Автокорреляционная функция (АКФ)</a:t>
            </a:r>
            <a:endParaRPr/>
          </a:p>
        </p:txBody>
      </p:sp>
      <p:sp>
        <p:nvSpPr>
          <p:cNvPr id="250" name="Google Shape;250;g2ca117b1dc8_0_124"/>
          <p:cNvSpPr txBox="1"/>
          <p:nvPr/>
        </p:nvSpPr>
        <p:spPr>
          <a:xfrm>
            <a:off x="500550" y="1213090"/>
            <a:ext cx="8190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Функция автоматической корреляции вычисляет корреляцию сигнала </a:t>
            </a:r>
            <a:r>
              <a:rPr lang="ru-RU" sz="1400" u="sng" dirty="0"/>
              <a:t>с собственной версией с задержкой по времени</a:t>
            </a:r>
            <a:r>
              <a:rPr lang="ru-RU" sz="1400" dirty="0"/>
              <a:t>. Идея, лежащая в его основе, заключается в том, что если сигнал содержит шаблон, который повторяется через промежуток времени в </a:t>
            </a:r>
            <a:r>
              <a:rPr lang="ru-RU" sz="1400" dirty="0" err="1"/>
              <a:t>t</a:t>
            </a:r>
            <a:r>
              <a:rPr lang="ru-RU" sz="1400" dirty="0"/>
              <a:t> дискретных отсчетов, будет высокая корреляция между сигналом и версией сигнала с задержкой в </a:t>
            </a:r>
            <a:r>
              <a:rPr lang="ru-RU" sz="1400" dirty="0" err="1"/>
              <a:t>t</a:t>
            </a:r>
            <a:r>
              <a:rPr lang="ru-RU" sz="1400" dirty="0"/>
              <a:t> дискретных отсчетов.</a:t>
            </a:r>
            <a:endParaRPr sz="1400" dirty="0"/>
          </a:p>
        </p:txBody>
      </p:sp>
      <p:pic>
        <p:nvPicPr>
          <p:cNvPr id="251" name="Google Shape;251;g2ca117b1dc8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800" y="2259500"/>
            <a:ext cx="3968921" cy="2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ca117b1dc8_0_124"/>
          <p:cNvSpPr txBox="1"/>
          <p:nvPr/>
        </p:nvSpPr>
        <p:spPr>
          <a:xfrm>
            <a:off x="500550" y="2346475"/>
            <a:ext cx="33354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Интересный факт: автокорреляция и PSD являются парами преобразования Фурье, т. е. PSD может быть вычислен путем использования БПФ автокорреляционной функции, а автокорреляция может быть вычислена путем использования обратного преобразования Фурье функции PSD.</a:t>
            </a: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97d5cd37_3_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Вейвлет-преобразование</a:t>
            </a:r>
            <a:endParaRPr/>
          </a:p>
        </p:txBody>
      </p:sp>
      <p:sp>
        <p:nvSpPr>
          <p:cNvPr id="265" name="Google Shape;265;g2d297d5cd37_3_40"/>
          <p:cNvSpPr txBox="1"/>
          <p:nvPr/>
        </p:nvSpPr>
        <p:spPr>
          <a:xfrm>
            <a:off x="806950" y="2376175"/>
            <a:ext cx="3438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это метод преобразования данных к представлению, в котором они могут быть локализованы как по времени, так и по частоте. </a:t>
            </a:r>
            <a:endParaRPr b="1" dirty="0"/>
          </a:p>
        </p:txBody>
      </p:sp>
      <p:pic>
        <p:nvPicPr>
          <p:cNvPr id="266" name="Google Shape;266;g2d297d5cd37_3_40"/>
          <p:cNvPicPr preferRelativeResize="0"/>
          <p:nvPr/>
        </p:nvPicPr>
        <p:blipFill rotWithShape="1">
          <a:blip r:embed="rId3">
            <a:alphaModFix/>
          </a:blip>
          <a:srcRect l="20711" t="17891" r="22839"/>
          <a:stretch/>
        </p:blipFill>
        <p:spPr>
          <a:xfrm>
            <a:off x="4924625" y="993000"/>
            <a:ext cx="3438899" cy="375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a117b1dc8_0_1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Вейвлет-преобразование</a:t>
            </a:r>
            <a:endParaRPr/>
          </a:p>
        </p:txBody>
      </p:sp>
      <p:sp>
        <p:nvSpPr>
          <p:cNvPr id="272" name="Google Shape;272;g2ca117b1dc8_0_143"/>
          <p:cNvSpPr txBox="1"/>
          <p:nvPr/>
        </p:nvSpPr>
        <p:spPr>
          <a:xfrm>
            <a:off x="500550" y="834350"/>
            <a:ext cx="4015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Выходные данные </a:t>
            </a:r>
            <a:r>
              <a:rPr lang="ru-RU" sz="1400" dirty="0" err="1"/>
              <a:t>вейвлет</a:t>
            </a:r>
            <a:r>
              <a:rPr lang="ru-RU" sz="1400" dirty="0"/>
              <a:t>-преобразования имеют высокое разрешение в частотной области, а также во временной области: </a:t>
            </a:r>
            <a:r>
              <a:rPr lang="ru-RU" sz="1400" u="sng" dirty="0"/>
              <a:t>сохраняется информация о временной области</a:t>
            </a:r>
            <a:r>
              <a:rPr lang="ru-RU" sz="1400" dirty="0"/>
              <a:t>.</a:t>
            </a:r>
            <a:endParaRPr sz="1400" dirty="0"/>
          </a:p>
        </p:txBody>
      </p:sp>
      <p:sp>
        <p:nvSpPr>
          <p:cNvPr id="273" name="Google Shape;273;g2ca117b1dc8_0_143"/>
          <p:cNvSpPr txBox="1"/>
          <p:nvPr/>
        </p:nvSpPr>
        <p:spPr>
          <a:xfrm>
            <a:off x="500550" y="2024900"/>
            <a:ext cx="4015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Вейвлет</a:t>
            </a:r>
            <a:r>
              <a:rPr lang="ru-RU" sz="1400" b="1" dirty="0"/>
              <a:t>-преобразование лучше подходит для анализа сигналов с динамическим частотным спектром</a:t>
            </a:r>
            <a:r>
              <a:rPr lang="ru-RU" sz="1400" dirty="0"/>
              <a:t>, т.е. Частотный спектр изменяется со временем или имеет компонент с другой частотой, локализованный во времени (частота резко меняется в течение короткого периода времени).</a:t>
            </a:r>
            <a:endParaRPr sz="1400" dirty="0"/>
          </a:p>
        </p:txBody>
      </p:sp>
      <p:sp>
        <p:nvSpPr>
          <p:cNvPr id="275" name="Google Shape;275;g2ca117b1dc8_0_143"/>
          <p:cNvSpPr txBox="1"/>
          <p:nvPr/>
        </p:nvSpPr>
        <p:spPr>
          <a:xfrm>
            <a:off x="508800" y="3956525"/>
            <a:ext cx="81264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/>
              <a:t>вейвлет</a:t>
            </a:r>
            <a:r>
              <a:rPr lang="ru-RU" sz="1400" dirty="0"/>
              <a:t>-преобразование обеспечивает компромисс; в масштабах, в которых интересны зависящие от времени функции, оно имеет высокое разрешение во временной области, а в масштабах, в которых интересны частотно-зависимые функции, оно имеет высокое разрешение в частотной области.</a:t>
            </a:r>
            <a:endParaRPr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B22E2-D005-B94D-80D6-53F26CCFC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50" y="939952"/>
            <a:ext cx="4507431" cy="28888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a117b1dc8_0_1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 err="1"/>
              <a:t>Вейвлет</a:t>
            </a:r>
            <a:r>
              <a:rPr lang="ru-RU" dirty="0"/>
              <a:t>-преобразование</a:t>
            </a:r>
            <a:endParaRPr dirty="0"/>
          </a:p>
        </p:txBody>
      </p:sp>
      <p:pic>
        <p:nvPicPr>
          <p:cNvPr id="281" name="Google Shape;281;g2ca117b1dc8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338" y="3253325"/>
            <a:ext cx="2710625" cy="8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a117b1dc8_0_171"/>
          <p:cNvSpPr txBox="1"/>
          <p:nvPr/>
        </p:nvSpPr>
        <p:spPr>
          <a:xfrm>
            <a:off x="651675" y="1426625"/>
            <a:ext cx="4233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/>
              <a:t>вейвлет</a:t>
            </a:r>
            <a:r>
              <a:rPr lang="ru-RU" sz="1400" dirty="0"/>
              <a:t>-преобразование одномерного сигнала будет иметь два измерения. Этот двумерный результат </a:t>
            </a:r>
            <a:r>
              <a:rPr lang="ru-RU" sz="1400" dirty="0" err="1"/>
              <a:t>вейвлет</a:t>
            </a:r>
            <a:r>
              <a:rPr lang="ru-RU" sz="1400" dirty="0"/>
              <a:t>-преобразования представляет собой представление сигнала в масштабе времени в виде </a:t>
            </a:r>
            <a:r>
              <a:rPr lang="ru-RU" sz="1400" b="1" dirty="0" err="1"/>
              <a:t>масштабограммы</a:t>
            </a:r>
            <a:r>
              <a:rPr lang="ru-RU" sz="1400" dirty="0"/>
              <a:t>.</a:t>
            </a:r>
            <a:endParaRPr sz="1400" dirty="0"/>
          </a:p>
        </p:txBody>
      </p:sp>
      <p:pic>
        <p:nvPicPr>
          <p:cNvPr id="283" name="Google Shape;283;g2ca117b1dc8_0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950" y="1068111"/>
            <a:ext cx="3412077" cy="341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a117b1dc8_0_1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Работа вейвлет фильтра</a:t>
            </a:r>
            <a:endParaRPr/>
          </a:p>
        </p:txBody>
      </p:sp>
      <p:pic>
        <p:nvPicPr>
          <p:cNvPr id="289" name="Google Shape;289;g2ca117b1dc8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00" y="1077974"/>
            <a:ext cx="8159710" cy="341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a70056557_0_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Вейвлет-семейства</a:t>
            </a:r>
            <a:endParaRPr/>
          </a:p>
        </p:txBody>
      </p:sp>
      <p:pic>
        <p:nvPicPr>
          <p:cNvPr id="295" name="Google Shape;295;g2ca7005655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00" y="1130053"/>
            <a:ext cx="6758150" cy="34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 err="1"/>
              <a:t>tsfresh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tsfel</a:t>
            </a:r>
            <a:br>
              <a:rPr lang="en-US" dirty="0"/>
            </a:br>
            <a:r>
              <a:rPr lang="ru-RU" dirty="0" err="1"/>
              <a:t>автогенерация</a:t>
            </a:r>
            <a:r>
              <a:rPr lang="ru-RU" dirty="0"/>
              <a:t> признаков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82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Анализ временных рядов. </a:t>
            </a:r>
            <a:br>
              <a:rPr lang="ru-RU" sz="18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 dirty="0">
                <a:latin typeface="Roboto"/>
                <a:ea typeface="Roboto"/>
                <a:cs typeface="Roboto"/>
                <a:sym typeface="Roboto"/>
              </a:rPr>
              <a:t>Часть 2: Извлечение признаков и применение моделей машинного обучения. Автоматическое прогнозирование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344F9CC2-F3CD-DA4B-A4E6-2379A619A7C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a70056557_0_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tsfresh</a:t>
            </a:r>
            <a:endParaRPr/>
          </a:p>
        </p:txBody>
      </p:sp>
      <p:pic>
        <p:nvPicPr>
          <p:cNvPr id="316" name="Google Shape;316;g2ca7005655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050" y="2062800"/>
            <a:ext cx="3915951" cy="246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ca70056557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484" y="330725"/>
            <a:ext cx="2126271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ca70056557_0_4"/>
          <p:cNvSpPr txBox="1"/>
          <p:nvPr/>
        </p:nvSpPr>
        <p:spPr>
          <a:xfrm>
            <a:off x="500550" y="1128350"/>
            <a:ext cx="41613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Для задач классификации и регрессии значимость извлеченных признаков имеет большое значение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Слишком большое количество нерелевантных признаков ухудшит способность алгоритма к обобщению за пределы набора последовательностей и приведет к переобучению.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tsfresh</a:t>
            </a:r>
            <a:r>
              <a:rPr lang="ru-RU" sz="1400" dirty="0"/>
              <a:t> предоставляет алгоритм выбора признаков на основе статистических тестов гипотез, которые по умолчанию настраиваются автоматически в зависимости от типа контролируемой задачи машинного обучения (классификация / регрессия) и типа признака (категориальный / непрерывный).</a:t>
            </a:r>
            <a:endParaRPr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c484e9b7a_0_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tsfresh</a:t>
            </a:r>
            <a:endParaRPr/>
          </a:p>
        </p:txBody>
      </p:sp>
      <p:pic>
        <p:nvPicPr>
          <p:cNvPr id="324" name="Google Shape;324;g2cc484e9b7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1839100"/>
            <a:ext cx="50768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cc484e9b7a_0_5"/>
          <p:cNvSpPr txBox="1"/>
          <p:nvPr/>
        </p:nvSpPr>
        <p:spPr>
          <a:xfrm>
            <a:off x="430075" y="971925"/>
            <a:ext cx="8841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tsfresh</a:t>
            </a:r>
            <a:r>
              <a:rPr lang="ru-RU" sz="1400" dirty="0"/>
              <a:t> реализует интерфейсы прикладного программирования наиболее популярных фреймворков машинного обучения и анализа данных Python, таких как </a:t>
            </a:r>
            <a:r>
              <a:rPr lang="ru-RU" sz="1400" dirty="0" err="1"/>
              <a:t>scikit-learn</a:t>
            </a:r>
            <a:r>
              <a:rPr lang="ru-RU" sz="1400" dirty="0"/>
              <a:t>, </a:t>
            </a:r>
            <a:r>
              <a:rPr lang="ru-RU" sz="1400" dirty="0" err="1"/>
              <a:t>numpy</a:t>
            </a:r>
            <a:r>
              <a:rPr lang="ru-RU" sz="1400" dirty="0"/>
              <a:t>, </a:t>
            </a:r>
            <a:r>
              <a:rPr lang="ru-RU" sz="1400" dirty="0" err="1"/>
              <a:t>pandas</a:t>
            </a:r>
            <a:r>
              <a:rPr lang="ru-RU" sz="1400" dirty="0"/>
              <a:t>, </a:t>
            </a:r>
            <a:r>
              <a:rPr lang="ru-RU" sz="1400" dirty="0" err="1"/>
              <a:t>scipy</a:t>
            </a:r>
            <a:r>
              <a:rPr lang="ru-RU" sz="1400" dirty="0"/>
              <a:t>, </a:t>
            </a:r>
            <a:r>
              <a:rPr lang="ru-RU" sz="1400" dirty="0" err="1"/>
              <a:t>keras</a:t>
            </a:r>
            <a:r>
              <a:rPr lang="ru-RU" sz="1400" dirty="0"/>
              <a:t> и </a:t>
            </a:r>
            <a:r>
              <a:rPr lang="ru-RU" sz="1400" dirty="0" err="1"/>
              <a:t>tensorflow</a:t>
            </a:r>
            <a:r>
              <a:rPr lang="ru-RU" sz="1400" dirty="0"/>
              <a:t>. </a:t>
            </a:r>
            <a:endParaRPr sz="1400" dirty="0"/>
          </a:p>
        </p:txBody>
      </p:sp>
      <p:sp>
        <p:nvSpPr>
          <p:cNvPr id="326" name="Google Shape;326;g2cc484e9b7a_0_5"/>
          <p:cNvSpPr txBox="1"/>
          <p:nvPr/>
        </p:nvSpPr>
        <p:spPr>
          <a:xfrm>
            <a:off x="430075" y="3294225"/>
            <a:ext cx="8568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Подмодуль </a:t>
            </a:r>
            <a:r>
              <a:rPr lang="ru-RU" sz="1400" dirty="0" err="1"/>
              <a:t>feature_extraction</a:t>
            </a:r>
            <a:r>
              <a:rPr lang="ru-RU" sz="1400" dirty="0"/>
              <a:t> содержит набор калькуляторов признаков. Количество и параметры всех извлекаемых объектов контролируются словарем настроек (функция </a:t>
            </a:r>
            <a:r>
              <a:rPr lang="ru-RU" sz="1400" dirty="0" err="1"/>
              <a:t>extract_features</a:t>
            </a:r>
            <a:r>
              <a:rPr lang="ru-RU" sz="1400" dirty="0"/>
              <a:t>).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Подмодуль </a:t>
            </a:r>
            <a:r>
              <a:rPr lang="ru-RU" sz="1400" dirty="0" err="1"/>
              <a:t>feature_selection</a:t>
            </a:r>
            <a:r>
              <a:rPr lang="ru-RU" sz="1400" dirty="0"/>
              <a:t> предоставляет функцию </a:t>
            </a:r>
            <a:r>
              <a:rPr lang="ru-RU" sz="1400" dirty="0" err="1"/>
              <a:t>select_features</a:t>
            </a:r>
            <a:r>
              <a:rPr lang="ru-RU" sz="1400" dirty="0"/>
              <a:t>, которая реализует алгоритм выбора признаков.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/>
              <a:t>tsfresh</a:t>
            </a:r>
            <a:r>
              <a:rPr lang="ru-RU" sz="1400" dirty="0"/>
              <a:t> для удобства содержит функцию </a:t>
            </a:r>
            <a:r>
              <a:rPr lang="ru-RU" sz="1400" dirty="0" err="1"/>
              <a:t>extract_relevant_features</a:t>
            </a:r>
            <a:r>
              <a:rPr lang="ru-RU" sz="1400" dirty="0"/>
              <a:t>, которая объединяет извлечение и выбор с дополнительным промежуточным этапом вычисления. </a:t>
            </a:r>
            <a:endParaRPr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c484e9b7a_0_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tsfel</a:t>
            </a:r>
            <a:endParaRPr/>
          </a:p>
        </p:txBody>
      </p:sp>
      <p:sp>
        <p:nvSpPr>
          <p:cNvPr id="332" name="Google Shape;332;g2cc484e9b7a_0_28"/>
          <p:cNvSpPr txBox="1"/>
          <p:nvPr/>
        </p:nvSpPr>
        <p:spPr>
          <a:xfrm>
            <a:off x="543550" y="963850"/>
            <a:ext cx="7980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TSFEL может обрабатывать многомерные временные ряды, впоследствии применяется набор методов предварительной обработки, гарантирующих не только адекватное качество сигнала, но и синхронизацию временных рядов.</a:t>
            </a:r>
            <a:endParaRPr sz="1400" dirty="0"/>
          </a:p>
        </p:txBody>
      </p:sp>
      <p:pic>
        <p:nvPicPr>
          <p:cNvPr id="333" name="Google Shape;333;g2cc484e9b7a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425" y="2312550"/>
            <a:ext cx="2031725" cy="20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cc484e9b7a_0_28"/>
          <p:cNvSpPr txBox="1"/>
          <p:nvPr/>
        </p:nvSpPr>
        <p:spPr>
          <a:xfrm>
            <a:off x="500550" y="4233450"/>
            <a:ext cx="6390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Практический пример1: </a:t>
            </a:r>
            <a:r>
              <a:rPr lang="ru-RU" sz="1400" u="sng" dirty="0">
                <a:solidFill>
                  <a:schemeClr val="hlink"/>
                </a:solidFill>
                <a:hlinkClick r:id="rId4"/>
              </a:rPr>
              <a:t>https://habr.com/ru/companies/otus/articles/721026/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Практический пример 2: </a:t>
            </a:r>
            <a:r>
              <a:rPr lang="ru-RU" sz="1400" u="sng" dirty="0">
                <a:solidFill>
                  <a:schemeClr val="hlink"/>
                </a:solidFill>
                <a:hlinkClick r:id="rId5"/>
              </a:rPr>
              <a:t>https://habr.com/ru/companies/otus/articles/651895/</a:t>
            </a:r>
            <a:endParaRPr sz="1400" dirty="0"/>
          </a:p>
        </p:txBody>
      </p:sp>
      <p:pic>
        <p:nvPicPr>
          <p:cNvPr id="335" name="Google Shape;335;g2cc484e9b7a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275" y="2106137"/>
            <a:ext cx="5925019" cy="20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c485b7791_1_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tsfel</a:t>
            </a:r>
            <a:endParaRPr/>
          </a:p>
        </p:txBody>
      </p:sp>
      <p:sp>
        <p:nvSpPr>
          <p:cNvPr id="341" name="Google Shape;341;g2cc485b7791_1_12"/>
          <p:cNvSpPr txBox="1"/>
          <p:nvPr/>
        </p:nvSpPr>
        <p:spPr>
          <a:xfrm>
            <a:off x="500550" y="913450"/>
            <a:ext cx="82830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Временной ряд может быть передан в метод извлечения объектов двумя способами: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 err="1"/>
              <a:t>dataset_features_extractor</a:t>
            </a:r>
            <a:r>
              <a:rPr lang="ru-RU" sz="1400" dirty="0"/>
              <a:t>: получает строку, содержащую корневой каталог </a:t>
            </a:r>
            <a:r>
              <a:rPr lang="ru-RU" sz="1400" dirty="0" err="1"/>
              <a:t>dataset</a:t>
            </a:r>
            <a:r>
              <a:rPr lang="ru-RU" sz="1400" dirty="0"/>
              <a:t> и </a:t>
            </a:r>
            <a:r>
              <a:rPr lang="ru-RU" sz="1400" dirty="0" err="1"/>
              <a:t>feat_dict</a:t>
            </a:r>
            <a:r>
              <a:rPr lang="ru-RU" sz="1400" dirty="0"/>
              <a:t> словаря объектов конфигурации.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 err="1"/>
              <a:t>time_series_features_extractor</a:t>
            </a:r>
            <a:r>
              <a:rPr lang="ru-RU" sz="1400" dirty="0"/>
              <a:t>: получает многомерную структуру с временными рядами, хранящимися в памяти в виде переменных, словарем функций конфигурации </a:t>
            </a:r>
            <a:r>
              <a:rPr lang="ru-RU" sz="1400" dirty="0" err="1"/>
              <a:t>feat_dict</a:t>
            </a:r>
            <a:r>
              <a:rPr lang="ru-RU" sz="1400" dirty="0"/>
              <a:t> и частотой дискретизации в Герцах.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Объекты TSFEL могут быть сгруппированы в три категории в соответствии с областью, в которой они вычисляются: </a:t>
            </a:r>
            <a:r>
              <a:rPr lang="ru-RU" sz="1400" b="1" dirty="0"/>
              <a:t>временная, статистическая и спектральная области. </a:t>
            </a:r>
            <a:endParaRPr sz="1400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Набор извлеченных объектов в виде может быть представлен в виде графика горизонта.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Пример: по датчикам акселерометра и пульсометра определяется действие человека.</a:t>
            </a:r>
            <a:endParaRPr sz="1400" dirty="0"/>
          </a:p>
        </p:txBody>
      </p:sp>
      <p:pic>
        <p:nvPicPr>
          <p:cNvPr id="342" name="Google Shape;342;g2cc485b7791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00" y="3516325"/>
            <a:ext cx="8183100" cy="11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cb3f1b933_0_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Time Series Bag-of-Features</a:t>
            </a:r>
            <a:endParaRPr/>
          </a:p>
        </p:txBody>
      </p:sp>
      <p:sp>
        <p:nvSpPr>
          <p:cNvPr id="348" name="Google Shape;348;g2ccb3f1b933_0_74"/>
          <p:cNvSpPr txBox="1"/>
          <p:nvPr/>
        </p:nvSpPr>
        <p:spPr>
          <a:xfrm>
            <a:off x="500550" y="1048200"/>
            <a:ext cx="81867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“Мешок признаков” аналог “Мешок слов” (англ. </a:t>
            </a:r>
            <a:r>
              <a:rPr lang="ru-RU" sz="1400" dirty="0" err="1"/>
              <a:t>bag-of-words</a:t>
            </a:r>
            <a:r>
              <a:rPr lang="ru-RU" sz="1400" dirty="0"/>
              <a:t>) — упрощенное представление текста, которое используется в обработке естественных языков и информационном поиске. В этой модели текст (одно предложение или весь документ) представляется в виде мешка (мультимножества) его слов без какого-либо учета грамматики и порядка слов, но с сохранением информации об их количестве.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b="1" dirty="0"/>
              <a:t>Случайные </a:t>
            </a:r>
            <a:r>
              <a:rPr lang="ru-RU" sz="1400" b="1" dirty="0" err="1"/>
              <a:t>подпоследовательности</a:t>
            </a:r>
            <a:r>
              <a:rPr lang="ru-RU" sz="1400" dirty="0"/>
              <a:t> извлекаются из каждого входного временного ряда.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Каждая </a:t>
            </a:r>
            <a:r>
              <a:rPr lang="ru-RU" sz="1400" dirty="0" err="1"/>
              <a:t>подпоследовательность</a:t>
            </a:r>
            <a:r>
              <a:rPr lang="ru-RU" sz="1400" dirty="0"/>
              <a:t> разбивается на н</a:t>
            </a:r>
            <a:r>
              <a:rPr lang="ru-RU" sz="1400" b="1" dirty="0"/>
              <a:t>есколько интервалов.</a:t>
            </a:r>
            <a:endParaRPr sz="1400" b="1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Из каждого интервала извлекаются три характеристики: среднее значение, стандартное отклонение и наклон.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400" dirty="0"/>
              <a:t>Из всей </a:t>
            </a:r>
            <a:r>
              <a:rPr lang="ru-RU" sz="1400" dirty="0" err="1"/>
              <a:t>подпоследовательности</a:t>
            </a:r>
            <a:r>
              <a:rPr lang="ru-RU" sz="1400" dirty="0"/>
              <a:t> также извлекаются четыре характеристики: среднее значение, стандартное отклонение и начальный и конечный индексы.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Выделенные признаки </a:t>
            </a:r>
            <a:r>
              <a:rPr lang="ru-RU" sz="1400" dirty="0" err="1"/>
              <a:t>подпоследовательностей</a:t>
            </a:r>
            <a:r>
              <a:rPr lang="ru-RU" sz="1400" dirty="0"/>
              <a:t> используются для классификации временных рядов: </a:t>
            </a:r>
            <a:r>
              <a:rPr lang="ru-RU" sz="1400" u="sng" dirty="0">
                <a:solidFill>
                  <a:schemeClr val="hlink"/>
                </a:solidFill>
                <a:hlinkClick r:id="rId3"/>
              </a:rPr>
              <a:t>https://pyts.readthedocs.io/en/stable/auto_examples/classification/plot_tsbf.html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49" name="Google Shape;349;g2ccb3f1b933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050" y="156525"/>
            <a:ext cx="1486136" cy="8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Автоматическое прогнозирование и автоматический отбор признаков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921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a70056557_0_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AutoML для временных рядов</a:t>
            </a:r>
            <a:endParaRPr/>
          </a:p>
        </p:txBody>
      </p:sp>
      <p:pic>
        <p:nvPicPr>
          <p:cNvPr id="369" name="Google Shape;369;g2ca70056557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25" y="2731950"/>
            <a:ext cx="4457750" cy="14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ca70056557_0_20"/>
          <p:cNvSpPr txBox="1"/>
          <p:nvPr/>
        </p:nvSpPr>
        <p:spPr>
          <a:xfrm>
            <a:off x="539475" y="1126750"/>
            <a:ext cx="81822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/>
              <a:t>AutoML</a:t>
            </a:r>
            <a:r>
              <a:rPr lang="ru-RU" sz="1400" dirty="0"/>
              <a:t> </a:t>
            </a:r>
            <a:r>
              <a:rPr lang="ru-RU" sz="1400" dirty="0" err="1"/>
              <a:t>фреймворки</a:t>
            </a:r>
            <a:r>
              <a:rPr lang="ru-RU" sz="1400" dirty="0"/>
              <a:t> решают задачу оптимизации вида “построить такой пайплайн, который дает конечный прогноз с наименьшей (среди всех рассмотренных решений) ошибкой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Проблема: сложность в адаптации текущей функциональности имеющихся библиотек для прогнозирования рядов без переработки инструментария для других задач (классификации и регрессии)</a:t>
            </a:r>
            <a:endParaRPr sz="1400" dirty="0"/>
          </a:p>
        </p:txBody>
      </p:sp>
      <p:pic>
        <p:nvPicPr>
          <p:cNvPr id="371" name="Google Shape;371;g2ca70056557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849" y="2550100"/>
            <a:ext cx="1964550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ca70056557_0_20"/>
          <p:cNvPicPr preferRelativeResize="0"/>
          <p:nvPr/>
        </p:nvPicPr>
        <p:blipFill rotWithShape="1">
          <a:blip r:embed="rId5">
            <a:alphaModFix/>
          </a:blip>
          <a:srcRect l="28622" r="28860"/>
          <a:stretch/>
        </p:blipFill>
        <p:spPr>
          <a:xfrm>
            <a:off x="5100513" y="3516313"/>
            <a:ext cx="2029877" cy="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a70056557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8574" y="2713427"/>
            <a:ext cx="1285233" cy="14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cb3f1b933_0_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AutoML для временных рядов</a:t>
            </a:r>
            <a:endParaRPr/>
          </a:p>
        </p:txBody>
      </p:sp>
      <p:sp>
        <p:nvSpPr>
          <p:cNvPr id="379" name="Google Shape;379;g2ccb3f1b933_0_8"/>
          <p:cNvSpPr txBox="1"/>
          <p:nvPr/>
        </p:nvSpPr>
        <p:spPr>
          <a:xfrm>
            <a:off x="480900" y="1426625"/>
            <a:ext cx="8182200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1200"/>
              </a:spcAft>
              <a:buSzPts val="1600"/>
              <a:buChar char="-"/>
            </a:pPr>
            <a:r>
              <a:rPr lang="ru-RU" sz="1400" dirty="0"/>
              <a:t>Все модели поддерживают прогнозирование многомерных выходных данных (нескольких временных рядов), а также поддерживают вероятностные прогнозы (верхняя / нижняя граница).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1200"/>
              </a:spcAft>
              <a:buSzPts val="1600"/>
              <a:buChar char="-"/>
            </a:pPr>
            <a:r>
              <a:rPr lang="ru-RU" sz="1400" dirty="0"/>
              <a:t>Поддерживает большинство популярных моделей: ARIMA, ETS, GLM и много др.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1200"/>
              </a:spcAft>
              <a:buSzPts val="1600"/>
              <a:buChar char="-"/>
            </a:pPr>
            <a:r>
              <a:rPr lang="ru-RU" sz="1400" dirty="0"/>
              <a:t>Поддерживает “длинный” и “широкий” форматы входных данных.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1200"/>
              </a:spcAft>
              <a:buSzPts val="1600"/>
              <a:buChar char="-"/>
            </a:pPr>
            <a:r>
              <a:rPr lang="ru-RU" sz="1400" dirty="0"/>
              <a:t>Поддерживает более 30 специальных преобразований для временных рядов, которые можно использовать в стиле </a:t>
            </a:r>
            <a:r>
              <a:rPr lang="ru-RU" sz="1400" dirty="0" err="1"/>
              <a:t>sklearn</a:t>
            </a:r>
            <a:r>
              <a:rPr lang="ru-RU" sz="1400" dirty="0"/>
              <a:t> с методами .</a:t>
            </a:r>
            <a:r>
              <a:rPr lang="ru-RU" sz="1400" dirty="0" err="1"/>
              <a:t>fit</a:t>
            </a:r>
            <a:r>
              <a:rPr lang="ru-RU" sz="1400" dirty="0"/>
              <a:t>(), .</a:t>
            </a:r>
            <a:r>
              <a:rPr lang="ru-RU" sz="1400" dirty="0" err="1"/>
              <a:t>transform</a:t>
            </a:r>
            <a:r>
              <a:rPr lang="ru-RU" sz="1400" dirty="0"/>
              <a:t>() и .</a:t>
            </a:r>
            <a:r>
              <a:rPr lang="ru-RU" sz="1400" dirty="0" err="1"/>
              <a:t>inverse_transform</a:t>
            </a:r>
            <a:r>
              <a:rPr lang="ru-RU" sz="1400" dirty="0"/>
              <a:t>()</a:t>
            </a:r>
            <a:endParaRPr sz="1400" dirty="0"/>
          </a:p>
        </p:txBody>
      </p:sp>
      <p:pic>
        <p:nvPicPr>
          <p:cNvPr id="380" name="Google Shape;380;g2ccb3f1b93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174" y="426825"/>
            <a:ext cx="1964550" cy="9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cb3f1b933_0_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FEDOT</a:t>
            </a:r>
            <a:endParaRPr/>
          </a:p>
        </p:txBody>
      </p:sp>
      <p:sp>
        <p:nvSpPr>
          <p:cNvPr id="386" name="Google Shape;386;g2ccb3f1b933_0_26"/>
          <p:cNvSpPr txBox="1"/>
          <p:nvPr/>
        </p:nvSpPr>
        <p:spPr>
          <a:xfrm>
            <a:off x="539475" y="2817150"/>
            <a:ext cx="81822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Ядро FEDOT основано на эволюционном подходе и поддерживает классификацию (бинарную и </a:t>
            </a:r>
            <a:r>
              <a:rPr lang="ru-RU" sz="1400" dirty="0" err="1"/>
              <a:t>многоклассовую</a:t>
            </a:r>
            <a:r>
              <a:rPr lang="ru-RU" sz="1400" dirty="0"/>
              <a:t>), регрессию, кластеризацию и задачи прогнозирования временных рядов на основе композитных моделей.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Композирование</a:t>
            </a:r>
            <a:r>
              <a:rPr lang="ru-RU" sz="1400" b="1" dirty="0"/>
              <a:t> </a:t>
            </a:r>
            <a:r>
              <a:rPr lang="ru-RU" sz="1400" dirty="0"/>
              <a:t>— процесс поиска структуры цепочки. По умолчанию в </a:t>
            </a:r>
            <a:r>
              <a:rPr lang="ru-RU" sz="1400" dirty="0" err="1"/>
              <a:t>фреймворке</a:t>
            </a:r>
            <a:r>
              <a:rPr lang="ru-RU" sz="1400" dirty="0"/>
              <a:t> за это отвечает эволюционный алгоритм, в котором при помощи генетических операторов селекции, </a:t>
            </a:r>
            <a:r>
              <a:rPr lang="ru-RU" sz="1400" dirty="0" err="1"/>
              <a:t>кроссовера</a:t>
            </a:r>
            <a:r>
              <a:rPr lang="ru-RU" sz="1400" dirty="0"/>
              <a:t> и мутации происходит оптимизация структуры </a:t>
            </a:r>
            <a:r>
              <a:rPr lang="ru-RU" sz="1400" dirty="0" err="1"/>
              <a:t>пайплайна</a:t>
            </a:r>
            <a:r>
              <a:rPr lang="ru-RU" sz="1400" dirty="0"/>
              <a:t>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Полезная статья от разработчиков FEDOT: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u="sng" dirty="0">
                <a:solidFill>
                  <a:schemeClr val="hlink"/>
                </a:solidFill>
                <a:hlinkClick r:id="rId3"/>
              </a:rPr>
              <a:t>https://habr.com/ru/articles/559796/</a:t>
            </a:r>
            <a:endParaRPr sz="1400" dirty="0"/>
          </a:p>
        </p:txBody>
      </p:sp>
      <p:pic>
        <p:nvPicPr>
          <p:cNvPr id="387" name="Google Shape;387;g2ccb3f1b933_0_26"/>
          <p:cNvPicPr preferRelativeResize="0"/>
          <p:nvPr/>
        </p:nvPicPr>
        <p:blipFill rotWithShape="1">
          <a:blip r:embed="rId4">
            <a:alphaModFix/>
          </a:blip>
          <a:srcRect l="28622" r="28860"/>
          <a:stretch/>
        </p:blipFill>
        <p:spPr>
          <a:xfrm>
            <a:off x="6846538" y="290863"/>
            <a:ext cx="2029877" cy="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ccb3f1b933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75" y="994375"/>
            <a:ext cx="6253051" cy="18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cb3f1b933_0_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Просто добавь воды</a:t>
            </a:r>
            <a:endParaRPr/>
          </a:p>
        </p:txBody>
      </p:sp>
      <p:pic>
        <p:nvPicPr>
          <p:cNvPr id="394" name="Google Shape;394;g2ccb3f1b93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774" y="829752"/>
            <a:ext cx="1285233" cy="14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ccb3f1b933_0_45"/>
          <p:cNvSpPr txBox="1"/>
          <p:nvPr/>
        </p:nvSpPr>
        <p:spPr>
          <a:xfrm>
            <a:off x="500550" y="1048200"/>
            <a:ext cx="69654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Автоматизация выбора моделей с помощью платформы H2O - это полностью открытая распределенная платформа машинного обучения на базе </a:t>
            </a:r>
            <a:r>
              <a:rPr lang="ru-RU" sz="1400" dirty="0" err="1"/>
              <a:t>Java</a:t>
            </a:r>
            <a:r>
              <a:rPr lang="ru-RU" sz="1400" dirty="0"/>
              <a:t>. H2O </a:t>
            </a:r>
            <a:r>
              <a:rPr lang="ru-RU" sz="1400" dirty="0" err="1"/>
              <a:t>AutoML</a:t>
            </a:r>
            <a:r>
              <a:rPr lang="ru-RU" sz="1400" dirty="0"/>
              <a:t> можно использовать для автоматизации процесса машинного обучения, который включает автоматическое обучение и настройку многих моделей в течение заданного пользователем времени.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96" name="Google Shape;396;g2ccb3f1b93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2271200"/>
            <a:ext cx="5549074" cy="23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ccb3f1b933_0_45"/>
          <p:cNvSpPr txBox="1"/>
          <p:nvPr/>
        </p:nvSpPr>
        <p:spPr>
          <a:xfrm>
            <a:off x="5909000" y="2562025"/>
            <a:ext cx="30000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 err="1"/>
              <a:t>Стекинг</a:t>
            </a:r>
            <a:r>
              <a:rPr lang="ru-RU" sz="1400" b="1" dirty="0"/>
              <a:t> </a:t>
            </a:r>
            <a:r>
              <a:rPr lang="ru-RU" sz="1400" dirty="0"/>
              <a:t>(также называемый </a:t>
            </a:r>
            <a:r>
              <a:rPr lang="ru-RU" sz="1400" dirty="0" err="1"/>
              <a:t>метаансамблирование</a:t>
            </a:r>
            <a:r>
              <a:rPr lang="ru-RU" sz="1400" dirty="0"/>
              <a:t>) — это метод </a:t>
            </a:r>
            <a:r>
              <a:rPr lang="ru-RU" sz="1400" dirty="0" err="1"/>
              <a:t>ансамблирования</a:t>
            </a:r>
            <a:r>
              <a:rPr lang="ru-RU" sz="1400" dirty="0"/>
              <a:t> моделей, используемый для объединения информации из нескольких прогнозирующих моделей для создания новой модели (модель 2-го уровня) </a:t>
            </a:r>
            <a:endParaRPr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#ML-2024-05</a:t>
            </a:r>
            <a:endParaRPr sz="1400" b="1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20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077203123"/>
              </p:ext>
            </p:extLst>
          </p:nvPr>
        </p:nvGraphicFramePr>
        <p:xfrm>
          <a:off x="1219200" y="1511273"/>
          <a:ext cx="7239000" cy="1397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Фурье преобразование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Вейвлет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преобразование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tsfel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29134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AutoML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91496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будем делать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29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523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Список материалов для изучения</a:t>
            </a:r>
            <a:endParaRPr/>
          </a:p>
        </p:txBody>
      </p:sp>
      <p:sp>
        <p:nvSpPr>
          <p:cNvPr id="417" name="Google Shape;417;p36"/>
          <p:cNvSpPr txBox="1">
            <a:spLocks noGrp="1"/>
          </p:cNvSpPr>
          <p:nvPr>
            <p:ph type="body" idx="4294967295"/>
          </p:nvPr>
        </p:nvSpPr>
        <p:spPr>
          <a:xfrm>
            <a:off x="500550" y="1197878"/>
            <a:ext cx="85206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Использование </a:t>
            </a:r>
            <a:r>
              <a:rPr lang="ru-RU" sz="1000" dirty="0" err="1"/>
              <a:t>вейвлет</a:t>
            </a:r>
            <a:r>
              <a:rPr lang="ru-RU" sz="1000" dirty="0"/>
              <a:t>-преобразования для классификации </a:t>
            </a:r>
            <a:r>
              <a:rPr lang="ru-RU" sz="1000" dirty="0" err="1"/>
              <a:t>аудиосигналов</a:t>
            </a:r>
            <a:r>
              <a:rPr lang="ru-RU" sz="1000" dirty="0"/>
              <a:t>: </a:t>
            </a:r>
            <a:r>
              <a:rPr lang="ru-RU" sz="1000" u="sng" dirty="0">
                <a:solidFill>
                  <a:schemeClr val="hlink"/>
                </a:solidFill>
                <a:hlinkClick r:id="rId3"/>
              </a:rPr>
              <a:t>https://colab.research.google.com/drive/1wwOqsy1Zs_jbJVRs-T1qZPyDyOXJsQSt?usp=sharing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Использование </a:t>
            </a:r>
            <a:r>
              <a:rPr lang="ru-RU" sz="1000" dirty="0" err="1"/>
              <a:t>tsfel</a:t>
            </a:r>
            <a:r>
              <a:rPr lang="ru-RU" sz="1000" dirty="0"/>
              <a:t> для классификации </a:t>
            </a:r>
            <a:r>
              <a:rPr lang="ru-RU" sz="1000" dirty="0" err="1"/>
              <a:t>аудиосигналов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4"/>
              </a:rPr>
              <a:t>https://colab.research.google.com/drive/1c1GRHvGCy0eossmYmF2O_HLyWKMBY6eE?usp=sharing</a:t>
            </a:r>
            <a:endParaRPr sz="1000" dirty="0"/>
          </a:p>
          <a:p>
            <a:pPr marL="457200" lvl="0" indent="-297497" algn="l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Пример извлечения признаков </a:t>
            </a:r>
            <a:r>
              <a:rPr lang="ru-RU" sz="1000" dirty="0" err="1"/>
              <a:t>tsfresh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https://colab.research.google.com/drive/1fhxxoneFhMC6FiQKoyvXIa8u6TkqCT0-?usp=sharing</a:t>
            </a:r>
            <a:endParaRPr sz="1000" dirty="0"/>
          </a:p>
          <a:p>
            <a:pPr marL="457200" lvl="0" indent="-297497" algn="l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Фурье признаки и </a:t>
            </a:r>
            <a:r>
              <a:rPr lang="ru-RU" sz="1000" dirty="0" err="1"/>
              <a:t>auto</a:t>
            </a:r>
            <a:r>
              <a:rPr lang="ru-RU" sz="1000" dirty="0"/>
              <a:t>-ARIMA </a:t>
            </a:r>
            <a:r>
              <a:rPr lang="ru-RU" sz="1000" u="sng" dirty="0">
                <a:solidFill>
                  <a:schemeClr val="hlink"/>
                </a:solidFill>
                <a:hlinkClick r:id="rId6"/>
              </a:rPr>
              <a:t>https://colab.research.google.com/drive/1715y9Zg5F_VA6XR3gkiuEVY2KdkViDXi?usp=sharing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мини-курс </a:t>
            </a:r>
            <a:r>
              <a:rPr lang="ru-RU" sz="1000" dirty="0" err="1"/>
              <a:t>signal</a:t>
            </a:r>
            <a:r>
              <a:rPr lang="ru-RU" sz="1000" dirty="0"/>
              <a:t> </a:t>
            </a:r>
            <a:r>
              <a:rPr lang="ru-RU" sz="1000" dirty="0" err="1"/>
              <a:t>processing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7"/>
              </a:rPr>
              <a:t>https://www.kaggle.com/code/faressayah/signal-processing-with-python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Документация </a:t>
            </a:r>
            <a:r>
              <a:rPr lang="ru-RU" sz="1000" dirty="0" err="1"/>
              <a:t>tsfel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8"/>
              </a:rPr>
              <a:t>https://tsfel.readthedocs.io/en/latest/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 err="1"/>
              <a:t>датасет</a:t>
            </a:r>
            <a:r>
              <a:rPr lang="ru-RU" sz="1000" dirty="0"/>
              <a:t> </a:t>
            </a:r>
            <a:r>
              <a:rPr lang="ru-RU" sz="1000" dirty="0" err="1"/>
              <a:t>AudioMNIST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9"/>
              </a:rPr>
              <a:t>https://www.kaggle.com/datasets/sripaadsrinivasan/audio-mnist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 err="1"/>
              <a:t>Tsfresh</a:t>
            </a:r>
            <a:r>
              <a:rPr lang="ru-RU" sz="1000" dirty="0"/>
              <a:t>: автоматически генерируем признаки из временных рядов </a:t>
            </a:r>
            <a:r>
              <a:rPr lang="ru-RU" sz="1000" u="sng" dirty="0">
                <a:solidFill>
                  <a:schemeClr val="hlink"/>
                </a:solidFill>
                <a:hlinkClick r:id="rId10"/>
              </a:rPr>
              <a:t>https://otus.ru/nest/post/1024/</a:t>
            </a:r>
            <a:endParaRPr sz="1000" dirty="0"/>
          </a:p>
          <a:p>
            <a:pPr marL="457200" lvl="0" indent="-273208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Бонус: Автоматизация прогнозирования временных рядов с помощью библиотеки H2O </a:t>
            </a:r>
            <a:r>
              <a:rPr lang="ru-RU" sz="1000" u="sng" dirty="0">
                <a:solidFill>
                  <a:schemeClr val="hlink"/>
                </a:solidFill>
                <a:hlinkClick r:id="rId11"/>
              </a:rPr>
              <a:t>https://drive.google.com/file/d/1hZMMq1gHN8EFQG6GF2uKuTgye0HdeHvO/view?usp=sharing</a:t>
            </a:r>
            <a:endParaRPr sz="1000" dirty="0"/>
          </a:p>
          <a:p>
            <a:pPr marL="457200" lvl="0" indent="-297497" algn="l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Бонус: LSTM прогноз временных рядов со сдвигом </a:t>
            </a:r>
            <a:r>
              <a:rPr lang="ru-RU" sz="1000" u="sng" dirty="0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https://colab.research.google.com/drive/1Iqo8NdS8PDHavMGfVWx2EM14J8S-1Ps1?usp=sharing</a:t>
            </a:r>
            <a:endParaRPr sz="1000" dirty="0"/>
          </a:p>
          <a:p>
            <a:pPr marL="457200" lvl="0" indent="-297497" algn="l" rtl="0"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ru-RU" sz="1000" dirty="0"/>
              <a:t>Пример </a:t>
            </a:r>
            <a:r>
              <a:rPr lang="ru-RU" sz="1000" dirty="0" err="1"/>
              <a:t>AutoTS</a:t>
            </a:r>
            <a:r>
              <a:rPr lang="ru-RU" sz="1000" dirty="0"/>
              <a:t> </a:t>
            </a:r>
            <a:r>
              <a:rPr lang="ru-RU" sz="1000" u="sng" dirty="0">
                <a:solidFill>
                  <a:schemeClr val="hlink"/>
                </a:solidFill>
                <a:hlinkClick r:id="rId13"/>
              </a:rPr>
              <a:t>https://colab.research.google.com/drive/1NQyKNTDp6cigmfpArqxt1aKlpb6iJnVM?usp=sharing</a:t>
            </a:r>
            <a:endParaRPr sz="1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02.10 – Анализ временных рядов Часть 3: Кластеризация.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665056B4-A30D-0A42-A4EC-B8D9C849F6D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Введение в </a:t>
            </a:r>
            <a:r>
              <a:rPr lang="en-US" sz="14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Deep learning</a:t>
            </a:r>
            <a:endParaRPr sz="1400" spc="-2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Roboto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300465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временных рядов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09" y="2200318"/>
            <a:ext cx="5355965" cy="676231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Анализ временных рядов. Часть 1: Постановка задачи, простейшие методы.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ARIMA-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модель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19812" y="3175330"/>
            <a:ext cx="5355965" cy="67623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Анализ временных рядов. Часть 2: Извлечение признаков и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применение 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ML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9813" y="4150343"/>
            <a:ext cx="5355965" cy="67623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Анализ временных рядов Часть 3: Кластеризация временных рядов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687435" y="1999159"/>
            <a:ext cx="854715" cy="2238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196480" y="2490113"/>
            <a:ext cx="1829727" cy="2169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708974" y="2977620"/>
            <a:ext cx="2804740" cy="2169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14255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b="12427"/>
          <a:stretch/>
        </p:blipFill>
        <p:spPr>
          <a:xfrm>
            <a:off x="564929" y="42310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41749" y="231166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5.09 -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42952" y="33114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01.10 -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37400" y="425776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02.10 -</a:t>
            </a: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7" b="10047"/>
          <a:stretch/>
        </p:blipFill>
        <p:spPr>
          <a:xfrm>
            <a:off x="569809" y="3284776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" name="Google Shape;225;p40">
            <a:extLst>
              <a:ext uri="{FF2B5EF4-FFF2-40B4-BE49-F238E27FC236}">
                <a16:creationId xmlns:a16="http://schemas.microsoft.com/office/drawing/2014/main" id="{D4C8CAEB-25CC-0F47-84C3-0E972873B801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b="12427"/>
          <a:stretch/>
        </p:blipFill>
        <p:spPr>
          <a:xfrm>
            <a:off x="569809" y="226695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F95E3065-7D3C-F143-8D50-342B4267B22B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3733800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B81791E-53B2-5441-AA01-D830E3868725}"/>
              </a:ext>
            </a:extLst>
          </p:cNvPr>
          <p:cNvSpPr txBox="1"/>
          <p:nvPr/>
        </p:nvSpPr>
        <p:spPr>
          <a:xfrm>
            <a:off x="4191089" y="1066997"/>
            <a:ext cx="1090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Игорь</a:t>
            </a:r>
            <a:br>
              <a:rPr lang="ru-RU" dirty="0">
                <a:latin typeface="AkayaTelivigala" pitchFamily="2" charset="77"/>
                <a:cs typeface="AkayaTelivigala" pitchFamily="2" charset="77"/>
              </a:rPr>
            </a:br>
            <a:r>
              <a:rPr lang="ru-RU" dirty="0">
                <a:latin typeface="AkayaTelivigala" pitchFamily="2" charset="77"/>
                <a:cs typeface="AkayaTelivigala" pitchFamily="2" charset="77"/>
              </a:rPr>
              <a:t>Стурейко</a:t>
            </a:r>
            <a:endParaRPr lang="en-US" dirty="0">
              <a:latin typeface="AkayaTelivigala" pitchFamily="2" charset="77"/>
              <a:cs typeface="AkayaTelivigala" pitchFamily="2" charset="77"/>
            </a:endParaRPr>
          </a:p>
        </p:txBody>
      </p:sp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07AFBA72-F4D6-7D4F-8094-05C672ACDBAF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 b="12427"/>
          <a:stretch/>
        </p:blipFill>
        <p:spPr>
          <a:xfrm>
            <a:off x="5497319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D23132-CC29-7A4C-AA3B-5C3C7F7D5526}"/>
              </a:ext>
            </a:extLst>
          </p:cNvPr>
          <p:cNvSpPr txBox="1"/>
          <p:nvPr/>
        </p:nvSpPr>
        <p:spPr>
          <a:xfrm>
            <a:off x="5954608" y="1066997"/>
            <a:ext cx="109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Алексей</a:t>
            </a:r>
            <a:br>
              <a:rPr lang="ru-RU" dirty="0">
                <a:latin typeface="AkayaTelivigala" pitchFamily="2" charset="77"/>
                <a:cs typeface="AkayaTelivigala" pitchFamily="2" charset="77"/>
              </a:rPr>
            </a:br>
            <a:r>
              <a:rPr lang="ru-RU" dirty="0">
                <a:latin typeface="AkayaTelivigala" pitchFamily="2" charset="77"/>
                <a:cs typeface="AkayaTelivigala" pitchFamily="2" charset="77"/>
              </a:rPr>
              <a:t>Кисляков</a:t>
            </a:r>
            <a:endParaRPr lang="en-US" dirty="0">
              <a:latin typeface="AkayaTelivigala" pitchFamily="2" charset="77"/>
              <a:cs typeface="AkayaTeliviga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2434" y="1364409"/>
            <a:ext cx="390069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Основы теории обработки сигналов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30011" y="2708761"/>
            <a:ext cx="390069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Вейвлет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анализ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31221" y="3380937"/>
            <a:ext cx="3899364" cy="65000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Tsfresh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US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tsfel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автогенерация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признаков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31220" y="1552509"/>
            <a:ext cx="11214" cy="672176"/>
          </a:xfrm>
          <a:prstGeom prst="curvedConnector3">
            <a:avLst>
              <a:gd name="adj1" fmla="val 213852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H="1" flipV="1">
            <a:off x="730011" y="2896860"/>
            <a:ext cx="1210" cy="809077"/>
          </a:xfrm>
          <a:prstGeom prst="curvedConnector3">
            <a:avLst>
              <a:gd name="adj1" fmla="val -188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3098" y="4326915"/>
            <a:ext cx="389936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H2O </a:t>
            </a:r>
            <a:r>
              <a:rPr lang="en-US" sz="16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H="1" flipV="1">
            <a:off x="731220" y="3705937"/>
            <a:ext cx="11877" cy="809077"/>
          </a:xfrm>
          <a:prstGeom prst="curvedConnector3">
            <a:avLst>
              <a:gd name="adj1" fmla="val -192472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31220" y="2036585"/>
            <a:ext cx="3900689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Разложение Фурье</a:t>
            </a: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30012" y="2224685"/>
            <a:ext cx="1209" cy="672176"/>
          </a:xfrm>
          <a:prstGeom prst="curvedConnector3">
            <a:avLst>
              <a:gd name="adj1" fmla="val 1900818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6" name="Google Shape;394;g2ccb3f1b933_0_45">
            <a:extLst>
              <a:ext uri="{FF2B5EF4-FFF2-40B4-BE49-F238E27FC236}">
                <a16:creationId xmlns:a16="http://schemas.microsoft.com/office/drawing/2014/main" id="{14BBE5D0-0831-2E49-8959-A4904537A1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01" y="3943350"/>
            <a:ext cx="838200" cy="94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1;g2ca70056557_0_20">
            <a:extLst>
              <a:ext uri="{FF2B5EF4-FFF2-40B4-BE49-F238E27FC236}">
                <a16:creationId xmlns:a16="http://schemas.microsoft.com/office/drawing/2014/main" id="{4B657D96-C21B-3741-BB00-AA8D48D360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3869715"/>
            <a:ext cx="1066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72;g2ca70056557_0_20">
            <a:extLst>
              <a:ext uri="{FF2B5EF4-FFF2-40B4-BE49-F238E27FC236}">
                <a16:creationId xmlns:a16="http://schemas.microsoft.com/office/drawing/2014/main" id="{C4B05CBE-B6FD-F245-9599-A5ADE015C4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8622" r="28860"/>
          <a:stretch/>
        </p:blipFill>
        <p:spPr>
          <a:xfrm>
            <a:off x="6411665" y="4353461"/>
            <a:ext cx="1102274" cy="35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17;g2ca70056557_0_4">
            <a:extLst>
              <a:ext uri="{FF2B5EF4-FFF2-40B4-BE49-F238E27FC236}">
                <a16:creationId xmlns:a16="http://schemas.microsoft.com/office/drawing/2014/main" id="{083D6D84-C3E8-1041-8BB5-435A24C0865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000" y="2450490"/>
            <a:ext cx="2126271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333;g2cc484e9b7a_0_28">
            <a:extLst>
              <a:ext uri="{FF2B5EF4-FFF2-40B4-BE49-F238E27FC236}">
                <a16:creationId xmlns:a16="http://schemas.microsoft.com/office/drawing/2014/main" id="{5E7951EC-CC45-CD42-AA87-C6C0A3C6EA6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0209" y="2447813"/>
            <a:ext cx="1065590" cy="10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90;g2ca117b1dc8_0_41">
            <a:extLst>
              <a:ext uri="{FF2B5EF4-FFF2-40B4-BE49-F238E27FC236}">
                <a16:creationId xmlns:a16="http://schemas.microsoft.com/office/drawing/2014/main" id="{4B7BCF0D-A91A-B64B-8942-A7C21843BDC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3722" y="842785"/>
            <a:ext cx="2980225" cy="16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515033432"/>
              </p:ext>
            </p:extLst>
          </p:nvPr>
        </p:nvGraphicFramePr>
        <p:xfrm>
          <a:off x="1219200" y="1511273"/>
          <a:ext cx="7239000" cy="1913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dirty="0">
                          <a:latin typeface="+mn-lt"/>
                        </a:rPr>
                        <a:t>Изучить свойства временных рядов и их представление частотной области временных рядов</a:t>
                      </a:r>
                      <a:endParaRPr sz="1400" u="none" strike="noStrike" cap="none" dirty="0">
                        <a:latin typeface="+mn-lt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400" dirty="0">
                          <a:latin typeface="+mn-lt"/>
                        </a:rPr>
                        <a:t>Для анализа временных и частотных характеристик временного ряда</a:t>
                      </a:r>
                      <a:endParaRPr sz="1400" u="none" strike="noStrike" cap="none" dirty="0">
                        <a:latin typeface="+mn-lt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400" dirty="0">
                          <a:latin typeface="+mn-lt"/>
                        </a:rPr>
                        <a:t>Извлекать признаки из временных рядов и применять модели машинного обучения</a:t>
                      </a:r>
                      <a:endParaRPr sz="1400" u="none" strike="noStrike" cap="none" dirty="0">
                        <a:latin typeface="+mn-lt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0645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400" dirty="0">
                          <a:latin typeface="+mn-lt"/>
                          <a:ea typeface="Roboto"/>
                          <a:cs typeface="Roboto"/>
                          <a:sym typeface="Roboto"/>
                        </a:rPr>
                        <a:t>Применять методы и инструменты автоматического извлечения признаков и построения моделей ML</a:t>
                      </a:r>
                      <a:endParaRPr sz="1400" u="none" strike="noStrike" cap="none" dirty="0"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885287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957155316"/>
              </p:ext>
            </p:extLst>
          </p:nvPr>
        </p:nvGraphicFramePr>
        <p:xfrm>
          <a:off x="1141350" y="1523838"/>
          <a:ext cx="7239000" cy="1226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Извлечение признак</a:t>
                      </a:r>
                      <a:r>
                        <a:rPr lang="ru-RU" sz="1400" dirty="0">
                          <a:latin typeface="+mn-lt"/>
                        </a:rPr>
                        <a:t>ов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позволя</a:t>
                      </a:r>
                      <a:r>
                        <a:rPr lang="ru-RU" sz="1400" dirty="0">
                          <a:latin typeface="+mn-lt"/>
                        </a:rPr>
                        <a:t>е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т проанализировать и понять свойства сразу нескольких временных рядов</a:t>
                      </a:r>
                      <a:endParaRPr sz="1400" u="none" strike="noStrike" cap="none" dirty="0"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6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chemeClr val="accent6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Для ан</a:t>
                      </a:r>
                      <a:r>
                        <a:rPr lang="ru-RU" sz="1400" dirty="0">
                          <a:latin typeface="+mn-lt"/>
                        </a:rPr>
                        <a:t>ализа частотных характеристик непрерывных и дискретных последовательностей, выраженных в форме временных рядов</a:t>
                      </a:r>
                      <a:endParaRPr sz="1400" b="1" u="none" strike="noStrike" cap="none" dirty="0">
                        <a:latin typeface="+mn-lt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16502</TotalTime>
  <Words>2453</Words>
  <Application>Microsoft Macintosh PowerPoint</Application>
  <PresentationFormat>On-screen Show (16:9)</PresentationFormat>
  <Paragraphs>274</Paragraphs>
  <Slides>45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AkayaTelivigala</vt:lpstr>
      <vt:lpstr>Arial</vt:lpstr>
      <vt:lpstr>Calibri</vt:lpstr>
      <vt:lpstr>Google Sans</vt:lpstr>
      <vt:lpstr>roboto</vt:lpstr>
      <vt:lpstr>roboto</vt:lpstr>
      <vt:lpstr>Office Theme</vt:lpstr>
      <vt:lpstr>ML Professional Анализ временных рядов.   Часть 2: Извлечение признаков и применение моделей машинного обучения. Автоматическое прогнозирование</vt:lpstr>
      <vt:lpstr>Проверить, идет ли запись</vt:lpstr>
      <vt:lpstr>ML Professional Анализ временных рядов.  Часть 2: Извлечение признаков и применение моделей машинного обучения. Автоматическое прогнозирование</vt:lpstr>
      <vt:lpstr>Правила вебинара</vt:lpstr>
      <vt:lpstr>Карта курса</vt:lpstr>
      <vt:lpstr>Программа курса</vt:lpstr>
      <vt:lpstr>Маршрут вебинара</vt:lpstr>
      <vt:lpstr>Цели занятия</vt:lpstr>
      <vt:lpstr>Смысл</vt:lpstr>
      <vt:lpstr>  Временные ряды и  signal processing  </vt:lpstr>
      <vt:lpstr>Основы</vt:lpstr>
      <vt:lpstr>Основы</vt:lpstr>
      <vt:lpstr>Разложение в ряд Фурье</vt:lpstr>
      <vt:lpstr>Периодический сигнал</vt:lpstr>
      <vt:lpstr>Преобразование Фурье</vt:lpstr>
      <vt:lpstr>Преобразование Фурье</vt:lpstr>
      <vt:lpstr>Свойства преобразования Фурье</vt:lpstr>
      <vt:lpstr>Преобразование Фурье</vt:lpstr>
      <vt:lpstr>Дискретное преобразование Фурье</vt:lpstr>
      <vt:lpstr>Теорема Котельникова</vt:lpstr>
      <vt:lpstr>Спектральная плотность мощности (PSD)</vt:lpstr>
      <vt:lpstr>Случайные сигналы и шум</vt:lpstr>
      <vt:lpstr>Автокорреляционная функция (АКФ)</vt:lpstr>
      <vt:lpstr>Вейвлет-преобразование</vt:lpstr>
      <vt:lpstr>Вейвлет-преобразование</vt:lpstr>
      <vt:lpstr>Вейвлет-преобразование</vt:lpstr>
      <vt:lpstr>Работа вейвлет фильтра</vt:lpstr>
      <vt:lpstr>Вейвлет-семейства</vt:lpstr>
      <vt:lpstr>tsfresh и tsfel автогенерация признаков</vt:lpstr>
      <vt:lpstr>tsfresh</vt:lpstr>
      <vt:lpstr>tsfresh</vt:lpstr>
      <vt:lpstr>tsfel</vt:lpstr>
      <vt:lpstr>tsfel</vt:lpstr>
      <vt:lpstr>Time Series Bag-of-Features</vt:lpstr>
      <vt:lpstr>Автоматическое прогнозирование и автоматический отбор признаков</vt:lpstr>
      <vt:lpstr>AutoML для временных рядов</vt:lpstr>
      <vt:lpstr>AutoML для временных рядов</vt:lpstr>
      <vt:lpstr>FEDOT</vt:lpstr>
      <vt:lpstr>Просто добавь воды</vt:lpstr>
      <vt:lpstr>Практика</vt:lpstr>
      <vt:lpstr>Практика</vt:lpstr>
      <vt:lpstr>Вопросы?</vt:lpstr>
      <vt:lpstr>Список материалов для изучения</vt:lpstr>
      <vt:lpstr>Заполните, пожалуйста, опрос о занятии по ссылке в чате</vt:lpstr>
      <vt:lpstr>Приходите на следующие вебинары 02.10 – Анализ временных рядов Часть 3: Кластеризация.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209</cp:revision>
  <dcterms:created xsi:type="dcterms:W3CDTF">2023-10-10T14:19:39Z</dcterms:created>
  <dcterms:modified xsi:type="dcterms:W3CDTF">2024-10-01T16:43:50Z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